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0"/>
  </p:notesMasterIdLst>
  <p:sldIdLst>
    <p:sldId id="256" r:id="rId2"/>
    <p:sldId id="257" r:id="rId3"/>
    <p:sldId id="263" r:id="rId4"/>
    <p:sldId id="258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1"/>
    <p:restoredTop sz="94718"/>
  </p:normalViewPr>
  <p:slideViewPr>
    <p:cSldViewPr snapToGrid="0">
      <p:cViewPr>
        <p:scale>
          <a:sx n="78" d="100"/>
          <a:sy n="78" d="100"/>
        </p:scale>
        <p:origin x="-68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78A63-3B4A-B340-AAFD-1F3F18E2F69E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99B9F-5F91-4C41-AACF-E93B889C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8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1519-0968-CFBE-769C-C4C402EE7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A1D98-CA39-4353-B033-8ABF32A01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02B5-6460-A764-253E-E72B3868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D77F5-28C7-1DCE-463F-EFF0395B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EF82-256F-52B1-9BA7-13740471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0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7D97-4614-CF40-EF85-B7BF109E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B9C5F-AA1D-D794-A98E-C30E9CE79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DB2D9-E154-BA06-9CB6-6E81092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FC83C-D700-5E98-FB0C-85EE22ABF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079E9-85A0-D65B-4DF4-4F55CC45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6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4C320-EE3C-3000-D995-D36F9ADD5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8759-DA12-C7E9-06C8-0ABF7BB37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09E5-00BF-0ABD-2F66-E3FAD46DE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B57E-ED8C-3C42-9AF9-3AE382E4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84E73-9E15-3C50-196D-8A81B9C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7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08E2-0685-7BD3-D6FD-A316A83C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438C-448B-CD23-81A6-E13F9C320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27276-F61B-4003-6B7C-FAFBE832C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C3A79-D78E-7972-4319-47020B2C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1893-0342-4075-7CE6-A092D3A8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7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2757-B57D-04E8-A9F0-DF15F2C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AEA17-C4ED-0398-D98C-84CA16E9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64D32-8AA4-4DA4-D205-8D4EDE33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4DC5-378C-0296-E5D7-51AA0659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7A4BD-9B88-81C2-7A24-3CD56765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985B-80E0-2E44-DA8C-CD233ADD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C1CC4-5B17-2831-4A85-62CBB7799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95C41-44C0-86ED-86A7-DD73A0071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C1C65-1882-DA80-EC24-A7CC55FB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C2CA6-E7D7-1C0B-8B9F-A373F888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36B10-E777-9CC5-7E07-6D061700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6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DF20-65F8-EC67-2F16-3963FF91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263E-07B4-BE62-C3EC-A19A1EDBA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6A9BF-7274-500E-E25B-DEF165CEF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B8732-E132-DDF0-5957-029F1EB03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A5358-2AD0-1D98-C442-5B3CF4B05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F6BCC-5887-4E65-27BF-19CA99FB8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0ADA9-627A-A6B4-2332-A21F8A26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A32F-E173-90FC-024F-B3FD4A33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D12A-BFAE-480B-E41B-FA30FC4E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9A9F3-21C2-9C17-53BF-1D3AAC15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60BDA-3332-A35E-B622-54871080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53EC1-9FAC-AB56-7326-3AFD19B0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9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74060-73A1-542F-1902-74331062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F1A7A-BEAB-F9A6-3C4C-2F8FF61F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8A119-8D7B-193F-17CC-9E20E15C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5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230-4063-8518-F267-15A6EA5D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5630F-56F9-6E7A-5124-82507F90C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E5977-263F-4676-47A6-A19A2A0A6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CD225-0DB2-BED4-7614-D6D289068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B337E-7042-F88A-F948-E614B596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E6A0A-AF75-B6FE-F029-2E1314BD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7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BE30-AC12-4867-076A-6D3EE953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0346F-0197-E120-F7DA-E2C1D316D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87C48-F4C2-EC23-8C07-56177957C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A85FF-106C-8929-BFFA-167C6362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2863A-AAE1-B839-B200-9C0C3533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F4156-D6D6-CCDA-CB30-2DFFCC8F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F30F-E94E-194B-E81A-2F35A329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13098-8808-69BB-F0A6-2766C8F1D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BF206-5341-2580-C793-3F3969D9E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B8088-6CF4-B95D-EA56-7ADB1FE5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9E4D0-36CF-E71E-1347-B3387BFDA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bh-berlin.de/en/research/quantum-technology/integrated-quantum-sensors" TargetMode="External"/><Relationship Id="rId2" Type="http://schemas.openxmlformats.org/officeDocument/2006/relationships/hyperlink" Target="https://commons.wikimedia.org/wiki/File:Piezoelectricity_Disk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da.gov/medical-devices/products-and-medical-procedures/pulse-oximeters" TargetMode="External"/><Relationship Id="rId4" Type="http://schemas.openxmlformats.org/officeDocument/2006/relationships/hyperlink" Target="https://www.mayoclinic.org/medical-professionals/neurology-neurosurgery/news/meg-enhances-precision-of-focal-epilepsy-localization/mac-2056854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10FE-C52A-CE32-4D50-716618ADF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Biomedical 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986CB-222E-CCB1-0FB8-48BE8BAA8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3605594"/>
            <a:ext cx="4672584" cy="22739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Siyi Li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 and Computing, Miami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CPB 328: Bioinstrumentation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1,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70918-43AB-8709-5BD8-EFA5582CD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76853"/>
            <a:ext cx="5304294" cy="53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8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7BAD-F7CE-FD51-5118-EC004CEB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1" y="687180"/>
            <a:ext cx="4505325" cy="1325563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electrical activity of the heart (ECG signal) is transmitted through the capacitive coupling, allowing for ECG acquisition. </a:t>
            </a:r>
          </a:p>
        </p:txBody>
      </p:sp>
      <p:pic>
        <p:nvPicPr>
          <p:cNvPr id="10" name="Content Placeholder 9" descr="A diagram of electrocardiograms&#10;&#10;AI-generated content may be incorrect.">
            <a:extLst>
              <a:ext uri="{FF2B5EF4-FFF2-40B4-BE49-F238E27FC236}">
                <a16:creationId xmlns:a16="http://schemas.microsoft.com/office/drawing/2014/main" id="{DB648E4F-8D8C-2A81-5FFD-4F48B0A0E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718" y="2012743"/>
            <a:ext cx="7391082" cy="484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D2D4D-27CF-24B2-916C-40D9A0B01496}"/>
              </a:ext>
            </a:extLst>
          </p:cNvPr>
          <p:cNvSpPr txBox="1"/>
          <p:nvPr/>
        </p:nvSpPr>
        <p:spPr>
          <a:xfrm>
            <a:off x="1216816" y="2714626"/>
            <a:ext cx="3719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sensitive to even small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affected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57E8-DCA0-5E60-1B7C-54D46CDB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Sensors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5B739-8D7C-DAB2-1520-E332007DB7A3}"/>
              </a:ext>
            </a:extLst>
          </p:cNvPr>
          <p:cNvSpPr txBox="1"/>
          <p:nvPr/>
        </p:nvSpPr>
        <p:spPr>
          <a:xfrm>
            <a:off x="838200" y="1997839"/>
            <a:ext cx="4819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sensors generate an electric charge when they are mechanically stressed. This effect is reversible. 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 Pressure → Electrical Signal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sensors are used in various medical devices, including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ultrasound imaging devices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delivery systems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 sensors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7" name="Content Placeholder 6" descr="A diagram of a circular object with arrows and a meter&#10;&#10;AI-generated content may be incorrect.">
            <a:extLst>
              <a:ext uri="{FF2B5EF4-FFF2-40B4-BE49-F238E27FC236}">
                <a16:creationId xmlns:a16="http://schemas.microsoft.com/office/drawing/2014/main" id="{02C955A2-9BA9-0932-5D8B-A30109D73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60398"/>
            <a:ext cx="5099052" cy="509905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B41BA9-71CB-AF8C-B4B4-9A957A19B7B2}"/>
              </a:ext>
            </a:extLst>
          </p:cNvPr>
          <p:cNvSpPr txBox="1"/>
          <p:nvPr/>
        </p:nvSpPr>
        <p:spPr>
          <a:xfrm>
            <a:off x="6351589" y="5500687"/>
            <a:ext cx="4962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disk generating voltage when deformed. Adapted from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Tizeff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Wikimedia Commons [3].</a:t>
            </a:r>
          </a:p>
        </p:txBody>
      </p:sp>
    </p:spTree>
    <p:extLst>
      <p:ext uri="{BB962C8B-B14F-4D97-AF65-F5344CB8AC3E}">
        <p14:creationId xmlns:p14="http://schemas.microsoft.com/office/powerpoint/2010/main" val="91502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F267-090D-1CA3-2EC7-8B7542FD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17203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68B2A-E8B0-4A3F-0354-5AC612857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7203" cy="4351338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sensors use principles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superposition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entanglement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states of atoms or particles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allow measurements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precision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for: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922186-6862-E46D-0EA6-1153966A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77" y="1340182"/>
            <a:ext cx="6037450" cy="343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CBC99-CB78-A990-085A-8F07F96764F1}"/>
              </a:ext>
            </a:extLst>
          </p:cNvPr>
          <p:cNvSpPr txBox="1"/>
          <p:nvPr/>
        </p:nvSpPr>
        <p:spPr>
          <a:xfrm>
            <a:off x="6096000" y="4778893"/>
            <a:ext cx="5315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3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Quantum sensor integration for frequency, timing, field sensing, and communication. Adapted from FBH Berlin [4].</a:t>
            </a:r>
          </a:p>
        </p:txBody>
      </p:sp>
    </p:spTree>
    <p:extLst>
      <p:ext uri="{BB962C8B-B14F-4D97-AF65-F5344CB8AC3E}">
        <p14:creationId xmlns:p14="http://schemas.microsoft.com/office/powerpoint/2010/main" val="107077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BBDC-FB17-D520-3B3B-2DD65CD2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Magnetoencephalography (MEG)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6A65-8667-4224-A2AA-27CC1416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851" y="1841123"/>
            <a:ext cx="57705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 is a technique that maps brain activity by measuring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produced by neurons in the brain. Traditional MEG uses superconducting quantum interference devices (SQUIDs).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Neuronal currents generate extremely tiny magnetic fields.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sensors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 these changes using atomic spin precession, which enables real-time, ultra-sensitive brain mapping.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B707F82-3575-E7CB-4AD1-22EE61EC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9" y="1841123"/>
            <a:ext cx="5026308" cy="362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6D34D-D6AC-29FE-D693-E33C9D2F18B8}"/>
              </a:ext>
            </a:extLst>
          </p:cNvPr>
          <p:cNvSpPr txBox="1"/>
          <p:nvPr/>
        </p:nvSpPr>
        <p:spPr>
          <a:xfrm>
            <a:off x="650929" y="5612834"/>
            <a:ext cx="502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Magnetoencephalography (MEG) setup used for epilepsy localization. Adapted from Mayo Clinic [5].</a:t>
            </a:r>
          </a:p>
        </p:txBody>
      </p:sp>
    </p:spTree>
    <p:extLst>
      <p:ext uri="{BB962C8B-B14F-4D97-AF65-F5344CB8AC3E}">
        <p14:creationId xmlns:p14="http://schemas.microsoft.com/office/powerpoint/2010/main" val="48007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CCB9-B871-B440-3F28-1AEE2A1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384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Thermometer Sensors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1C8C4-8A2B-048C-9BA2-AD6FB4A641D0}"/>
              </a:ext>
            </a:extLst>
          </p:cNvPr>
          <p:cNvSpPr txBox="1"/>
          <p:nvPr/>
        </p:nvSpPr>
        <p:spPr>
          <a:xfrm>
            <a:off x="838199" y="2684831"/>
            <a:ext cx="37338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Forehead Thermometer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as accurate as internal probes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affected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skin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CA556-9E19-D956-DF90-84A1B3C4404A}"/>
              </a:ext>
            </a:extLst>
          </p:cNvPr>
          <p:cNvSpPr txBox="1"/>
          <p:nvPr/>
        </p:nvSpPr>
        <p:spPr>
          <a:xfrm rot="10800000" flipV="1">
            <a:off x="838199" y="1384861"/>
            <a:ext cx="107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objects emit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radiation (IR)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depending on their temperature.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thermometer sensor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detects this radiation and converts it into a temperature reading without physical contact.</a:t>
            </a:r>
          </a:p>
        </p:txBody>
      </p:sp>
      <p:pic>
        <p:nvPicPr>
          <p:cNvPr id="17" name="Content Placeholder 16" descr="A diagram of a body temperature&#10;&#10;AI-generated content may be incorrect.">
            <a:extLst>
              <a:ext uri="{FF2B5EF4-FFF2-40B4-BE49-F238E27FC236}">
                <a16:creationId xmlns:a16="http://schemas.microsoft.com/office/drawing/2014/main" id="{7B7DCD45-40F0-D286-0387-BC71C3C9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6444" y="2373971"/>
            <a:ext cx="7487284" cy="4278448"/>
          </a:xfrm>
        </p:spPr>
      </p:pic>
    </p:spTree>
    <p:extLst>
      <p:ext uri="{BB962C8B-B14F-4D97-AF65-F5344CB8AC3E}">
        <p14:creationId xmlns:p14="http://schemas.microsoft.com/office/powerpoint/2010/main" val="160359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20E2-FEFF-4C10-16F6-358B1DD7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79" y="342792"/>
            <a:ext cx="4043766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3380F-DF67-CFFC-0E3B-1C2C2C51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59" y="1742264"/>
            <a:ext cx="6909817" cy="4351338"/>
          </a:xfrm>
        </p:spPr>
        <p:txBody>
          <a:bodyPr/>
          <a:lstStyle/>
          <a:p>
            <a:pPr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sensors detect changes in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Wavelength (color)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Polarization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or quality of light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reflected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absorbed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gives info about the material being analyzed.</a:t>
            </a:r>
          </a:p>
          <a:p>
            <a:endParaRPr lang="en-US" dirty="0"/>
          </a:p>
        </p:txBody>
      </p:sp>
      <p:pic>
        <p:nvPicPr>
          <p:cNvPr id="4" name="Picture 2" descr="A finger with a blood pressure monitor&#10;&#10;AI-generated content may be incorrect.">
            <a:extLst>
              <a:ext uri="{FF2B5EF4-FFF2-40B4-BE49-F238E27FC236}">
                <a16:creationId xmlns:a16="http://schemas.microsoft.com/office/drawing/2014/main" id="{BBF93B05-3E15-2DBE-43B9-D70433F43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2" r="6439"/>
          <a:stretch/>
        </p:blipFill>
        <p:spPr bwMode="auto">
          <a:xfrm>
            <a:off x="7498596" y="396566"/>
            <a:ext cx="4104625" cy="5277173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A5A4C4-9BDC-4C0D-633F-CE867E9C312C}"/>
              </a:ext>
            </a:extLst>
          </p:cNvPr>
          <p:cNvSpPr txBox="1"/>
          <p:nvPr/>
        </p:nvSpPr>
        <p:spPr>
          <a:xfrm>
            <a:off x="7175715" y="5815103"/>
            <a:ext cx="548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fingertip pulse oximeter using optical sensors to measure oxygen saturation. Image source: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FDA.gov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[6].</a:t>
            </a:r>
          </a:p>
        </p:txBody>
      </p:sp>
    </p:spTree>
    <p:extLst>
      <p:ext uri="{BB962C8B-B14F-4D97-AF65-F5344CB8AC3E}">
        <p14:creationId xmlns:p14="http://schemas.microsoft.com/office/powerpoint/2010/main" val="334540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50E54-D769-43E0-6E2F-872859D1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308961"/>
            <a:ext cx="3934186" cy="1090322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Oximeter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6B5DB-4605-1738-DC0C-E72227A52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708244"/>
            <a:ext cx="5334197" cy="453183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oxygen saturation (SpO₂)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rate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light.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work: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Emits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wavelengths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light: red (~660 nm) and infrared (~940 nm)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passes through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or earlobe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photodetector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other side measures the transmitted light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Oxygenated and deoxygenated hemoglobin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absorb light differently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absorption, it calculates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SpO₂%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FBBAB-F2EC-830D-65EB-4465A98E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05" y="1"/>
            <a:ext cx="43988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3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21C9-FA69-DB72-CD51-E77E8117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39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2735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Radiation Thermometry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7F3E-05E4-FB36-7DB2-389DE9B8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056"/>
            <a:ext cx="10515600" cy="109724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thermometry is a technique used to determine the temperature of an object by measuring the electromagnetic radiation it emits, typically in the infrared region. 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D16AF-6C38-E9D4-C1DC-8827505C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60" y="2171700"/>
            <a:ext cx="749807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8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D323-5995-30A0-5FA8-7CA6E103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E0DE-092D-ABDB-D0FB-3AF54901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N. Bhalla, P. Jolly, N. Formisano, and P. Estrela, “Introduction to biosensors,” Essays in Biochemistry, vol. 60, no. 1, pp. 1–8, June 2016. [Online]. Available: https://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www.ncbi.nlm.nih.gov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/articles/PMC4986445.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Y. Xu, A. R. Upadhyay, and B. H. Brown, “Motion artifacts in capacitive ECG monitoring systems: A review of existing models and reduction techniques,”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Biomedical Engineering Letters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 1, pp. 1–11, 2019. DOI: 10.1007/s13534-019-00099-9.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Tizeff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piezoelectric disk generates a voltage when deformed (change in shape is greatly exaggerated),” Wikimedia Commons, Aug. 2013. [Online]. Available: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https://commons.wikimedia.org/wiki/File:Piezoelectricity_Disk.gif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Ferdinand-Braun-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“Integrated Quantum Sensors,” FBH Berlin, [Online]. Available: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https://www.fbh-berlin.de/en/research/quantum-technology/integrated-quantum-sensors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Mayo Clinic Staff, "MEG enhances precision of focal epilepsy localization," Mayo Clinic, Jun. 20, 2024. [Online]. Available: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https://www.mayoclinic.org/medical-professionals/neurology-neurosurgery/news/meg-enhances-precision-of-focal-epilepsy-localization/mac-20568548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U.S. Food and Drug Administration, “Pulse Oximeters,”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FDA.gov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Jan. 6, 2025. [Online]. Available: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https://www.fda.gov/medical-devices/products-and-medical-procedures/pulse-oximeters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90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7DFB-7114-0424-449B-4B1F8910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88304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haracteristics of Biomedical 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ensors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00567-CC94-5B4D-001E-C2C032DD1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2920"/>
            <a:ext cx="10515600" cy="29606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</a:p>
          <a:p>
            <a:pPr marL="0" indent="0"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</a:p>
          <a:p>
            <a:pPr marL="0" indent="0"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</a:p>
          <a:p>
            <a:pPr marL="0" indent="0"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marL="0" indent="0"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</a:p>
        </p:txBody>
      </p:sp>
    </p:spTree>
    <p:extLst>
      <p:ext uri="{BB962C8B-B14F-4D97-AF65-F5344CB8AC3E}">
        <p14:creationId xmlns:p14="http://schemas.microsoft.com/office/powerpoint/2010/main" val="192487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1C1C-4C7C-422B-EBB6-47F2FA62C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1C3E-0EC1-0AF6-6A52-4114B63C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88304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haracteristics of Biomedical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9484-31ED-F6CA-C21A-0C5145C2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422" y="2112264"/>
            <a:ext cx="10206664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  <a:r>
              <a:rPr lang="en-US" sz="280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minimum amount of analyte that can be detected by a biosensor defines its limit of detection (LOD) or sensitivity.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  <a:r>
              <a:rPr lang="en-US" sz="280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attribute that shows the accuracy of the measured response to a straight line, mathematically represented as y=mc, where c is the concentration of the analyte, y is the output signal, and m is the sensitivity of the biosensor.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8458-949B-8520-0308-44F82AE6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2209298"/>
            <a:ext cx="3139732" cy="21011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b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3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prostate-specific antigen (PSA) concentration of 4 ng/ml in blood is associated with prostate cancer for which doctors suggest biopsy tests</a:t>
            </a: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[1].</a:t>
            </a:r>
            <a:endParaRPr lang="en-US" sz="23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Content Placeholder 16" descr="A graph of a normal blood pressure&#10;&#10;AI-generated content may be incorrect.">
            <a:extLst>
              <a:ext uri="{FF2B5EF4-FFF2-40B4-BE49-F238E27FC236}">
                <a16:creationId xmlns:a16="http://schemas.microsoft.com/office/drawing/2014/main" id="{3CDEA482-4060-FCC6-ABE6-008B60EDB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3549" y="856541"/>
            <a:ext cx="7690583" cy="48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1F86-20B6-6E96-4338-0F52AAB5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A940-30F5-75E4-40D0-45FD907E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88304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haracteristics of Biomedical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BDA8-CEBF-9045-D50E-DAA6EFA19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422" y="2112264"/>
            <a:ext cx="10206664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sz="280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ability of a sensor to provide consistent and repeatable measurements when measuring the same sample multiple times.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80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loseness of the measured value to the true value.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output of a sensor when the input is zero.</a:t>
            </a:r>
          </a:p>
        </p:txBody>
      </p:sp>
    </p:spTree>
    <p:extLst>
      <p:ext uri="{BB962C8B-B14F-4D97-AF65-F5344CB8AC3E}">
        <p14:creationId xmlns:p14="http://schemas.microsoft.com/office/powerpoint/2010/main" val="25447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8227-7C87-E485-FD5C-BF90D616E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17" y="2500312"/>
            <a:ext cx="2893796" cy="1857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b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 wearable sensor to continuously measure a patient’s heart rate, where the true value is known to be 72 bpm.</a:t>
            </a:r>
          </a:p>
        </p:txBody>
      </p:sp>
      <p:pic>
        <p:nvPicPr>
          <p:cNvPr id="5" name="Content Placeholder 4" descr="A group of graphs with different colored dots&#10;&#10;AI-generated content may be incorrect.">
            <a:extLst>
              <a:ext uri="{FF2B5EF4-FFF2-40B4-BE49-F238E27FC236}">
                <a16:creationId xmlns:a16="http://schemas.microsoft.com/office/drawing/2014/main" id="{9343E552-ACFD-8384-22CD-FD922679F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188" y="146912"/>
            <a:ext cx="7884895" cy="65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1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2402-0D8C-32BD-90E9-7649ADD5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43" y="2751753"/>
            <a:ext cx="2472982" cy="13544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body temperature using a sensor with offset.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49E11-BFAE-76F1-4AB9-297E8F3BF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827264"/>
            <a:ext cx="8321332" cy="52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1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822D-3241-EB0C-EF7B-E71E432F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515" y="594518"/>
            <a:ext cx="10798969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and Application of Biomedical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6130B-A796-6172-842E-427CA01B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15" y="2277269"/>
            <a:ext cx="10515600" cy="30178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Capacitive Sensors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Sensors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Quantum Sensors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Infrared Thermometer Sensors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Optical Sensors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2D3B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Radiation Thermometry</a:t>
            </a:r>
            <a:endParaRPr lang="en-US" b="0" i="0" dirty="0">
              <a:solidFill>
                <a:srgbClr val="2D3B4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3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52F40-0E17-670C-5101-B8B3056A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06A3-5583-F8C8-5FB9-8CE78A85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952" y="310356"/>
            <a:ext cx="4404123" cy="120649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Capacitive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C324-D7ED-B2F3-5A05-FE792CA2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53" y="1928811"/>
            <a:ext cx="4561286" cy="35266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capacitive sensor measures changes in capacitance between two conductive plates.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Capacitive sensors offer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non-contact alternative to traditional ECG electrodes</a:t>
            </a:r>
            <a:r>
              <a:rPr lang="en-US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enabling </a:t>
            </a:r>
            <a:r>
              <a:rPr lang="en-US" b="1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ECG monitoring </a:t>
            </a:r>
            <a:r>
              <a:rPr lang="en-US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clothing and on unprepared skin.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2D3B4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6" descr="Diagram of a battery with text&#10;&#10;AI-generated content may be incorrect.">
            <a:extLst>
              <a:ext uri="{FF2B5EF4-FFF2-40B4-BE49-F238E27FC236}">
                <a16:creationId xmlns:a16="http://schemas.microsoft.com/office/drawing/2014/main" id="{82955EAD-93A7-65D0-12E7-3F2EEFF5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59" y="610394"/>
            <a:ext cx="5370570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6A957-BA79-796C-2D7F-7117D61E3994}"/>
              </a:ext>
            </a:extLst>
          </p:cNvPr>
          <p:cNvSpPr txBox="1"/>
          <p:nvPr/>
        </p:nvSpPr>
        <p:spPr>
          <a:xfrm>
            <a:off x="5572125" y="5072063"/>
            <a:ext cx="5557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Adapted from: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artifacts in capacitive ECG monitoring systems: a review of existing models and reduction techniques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[2].</a:t>
            </a:r>
          </a:p>
        </p:txBody>
      </p:sp>
    </p:spTree>
    <p:extLst>
      <p:ext uri="{BB962C8B-B14F-4D97-AF65-F5344CB8AC3E}">
        <p14:creationId xmlns:p14="http://schemas.microsoft.com/office/powerpoint/2010/main" val="41938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4136</TotalTime>
  <Words>1081</Words>
  <Application>Microsoft Macintosh PowerPoint</Application>
  <PresentationFormat>Widescreen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Office Theme</vt:lpstr>
      <vt:lpstr>Biomedical Sensors</vt:lpstr>
      <vt:lpstr>Characteristics of Biomedical Sensors</vt:lpstr>
      <vt:lpstr>Characteristics of Biomedical Sensors</vt:lpstr>
      <vt:lpstr>Example:  a prostate-specific antigen (PSA) concentration of 4 ng/ml in blood is associated with prostate cancer for which doctors suggest biopsy tests [1].</vt:lpstr>
      <vt:lpstr>Characteristics of Biomedical Sensors</vt:lpstr>
      <vt:lpstr>Example:  using a wearable sensor to continuously measure a patient’s heart rate, where the true value is known to be 72 bpm.</vt:lpstr>
      <vt:lpstr>Example:  measuring body temperature using a sensor with offset.</vt:lpstr>
      <vt:lpstr>Principle and Application of Biomedical Sensors</vt:lpstr>
      <vt:lpstr>Capacitive Sensors</vt:lpstr>
      <vt:lpstr>The electrical activity of the heart (ECG signal) is transmitted through the capacitive coupling, allowing for ECG acquisition. </vt:lpstr>
      <vt:lpstr>Piezoelectric Sensors</vt:lpstr>
      <vt:lpstr>Quantum Sensors</vt:lpstr>
      <vt:lpstr>Magnetoencephalography (MEG)</vt:lpstr>
      <vt:lpstr>Infrared Thermometer Sensors</vt:lpstr>
      <vt:lpstr>Optical Sensors</vt:lpstr>
      <vt:lpstr>Pulse Oximeter</vt:lpstr>
      <vt:lpstr>Radiation Thermometry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Li, Siyi</dc:creator>
  <cp:lastModifiedBy>Li, Siyi</cp:lastModifiedBy>
  <cp:revision>37</cp:revision>
  <dcterms:created xsi:type="dcterms:W3CDTF">2025-03-31T21:44:48Z</dcterms:created>
  <dcterms:modified xsi:type="dcterms:W3CDTF">2025-05-08T07:40:07Z</dcterms:modified>
</cp:coreProperties>
</file>